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24"/>
  </p:notesMasterIdLst>
  <p:handoutMasterIdLst>
    <p:handoutMasterId r:id="rId25"/>
  </p:handoutMasterIdLst>
  <p:sldIdLst>
    <p:sldId id="322" r:id="rId2"/>
    <p:sldId id="342" r:id="rId3"/>
    <p:sldId id="357" r:id="rId4"/>
    <p:sldId id="398" r:id="rId5"/>
    <p:sldId id="397" r:id="rId6"/>
    <p:sldId id="400" r:id="rId7"/>
    <p:sldId id="361" r:id="rId8"/>
    <p:sldId id="386" r:id="rId9"/>
    <p:sldId id="368" r:id="rId10"/>
    <p:sldId id="387" r:id="rId11"/>
    <p:sldId id="389" r:id="rId12"/>
    <p:sldId id="390" r:id="rId13"/>
    <p:sldId id="391" r:id="rId14"/>
    <p:sldId id="393" r:id="rId15"/>
    <p:sldId id="395" r:id="rId16"/>
    <p:sldId id="405" r:id="rId17"/>
    <p:sldId id="406" r:id="rId18"/>
    <p:sldId id="407" r:id="rId19"/>
    <p:sldId id="401" r:id="rId20"/>
    <p:sldId id="402" r:id="rId21"/>
    <p:sldId id="403" r:id="rId22"/>
    <p:sldId id="40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61" autoAdjust="0"/>
    <p:restoredTop sz="94700" autoAdjust="0"/>
  </p:normalViewPr>
  <p:slideViewPr>
    <p:cSldViewPr showGuides="1">
      <p:cViewPr>
        <p:scale>
          <a:sx n="96" d="100"/>
          <a:sy n="96" d="100"/>
        </p:scale>
        <p:origin x="-1776" y="-192"/>
      </p:cViewPr>
      <p:guideLst>
        <p:guide orient="horz" pos="2341"/>
        <p:guide pos="24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31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60572-6908-4B6E-8B0E-AD29A003B057}" type="datetimeFigureOut">
              <a:rPr lang="en-US" smtClean="0"/>
              <a:t>6/3/14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F3B80-E350-4BCE-ADC1-3E8E1C38FC4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49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334D2-16EB-4108-8087-198F60906E7C}" type="datetimeFigureOut">
              <a:rPr lang="en-US" smtClean="0"/>
              <a:t>6/3/14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64ABF-7F16-470A-AA95-E48C5BEF26A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0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-3620" y="-20326"/>
            <a:ext cx="756000" cy="6858000"/>
          </a:xfrm>
          <a:prstGeom prst="rect">
            <a:avLst/>
          </a:prstGeom>
          <a:gradFill>
            <a:gsLst>
              <a:gs pos="74000">
                <a:schemeClr val="accent1">
                  <a:alpha val="93000"/>
                </a:schemeClr>
              </a:gs>
              <a:gs pos="36250">
                <a:schemeClr val="accent1">
                  <a:alpha val="93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upp 20"/>
          <p:cNvGrpSpPr>
            <a:grpSpLocks noChangeAspect="1"/>
          </p:cNvGrpSpPr>
          <p:nvPr userDrawn="1"/>
        </p:nvGrpSpPr>
        <p:grpSpPr>
          <a:xfrm>
            <a:off x="19823" y="30495"/>
            <a:ext cx="690689" cy="313200"/>
            <a:chOff x="899592" y="1205168"/>
            <a:chExt cx="793904" cy="353773"/>
          </a:xfrm>
        </p:grpSpPr>
        <p:sp>
          <p:nvSpPr>
            <p:cNvPr id="22" name="Rektangel 21"/>
            <p:cNvSpPr/>
            <p:nvPr userDrawn="1"/>
          </p:nvSpPr>
          <p:spPr>
            <a:xfrm>
              <a:off x="899592" y="1205168"/>
              <a:ext cx="793904" cy="353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Bildobjekt 2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552" y="1243586"/>
              <a:ext cx="729252" cy="277632"/>
            </a:xfrm>
            <a:prstGeom prst="rect">
              <a:avLst/>
            </a:prstGeom>
          </p:spPr>
        </p:pic>
      </p:grpSp>
      <p:pic>
        <p:nvPicPr>
          <p:cNvPr id="2" name="Bildobjekt 1" descr="wcrp_cordex_logowebsma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" y="447931"/>
            <a:ext cx="720000" cy="254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3107" y="0"/>
            <a:ext cx="756000" cy="6858000"/>
          </a:xfrm>
          <a:prstGeom prst="rect">
            <a:avLst/>
          </a:prstGeom>
          <a:gradFill>
            <a:gsLst>
              <a:gs pos="74000">
                <a:schemeClr val="accent1">
                  <a:alpha val="93000"/>
                </a:schemeClr>
              </a:gs>
              <a:gs pos="36250">
                <a:schemeClr val="accent1">
                  <a:alpha val="93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upp 20"/>
          <p:cNvGrpSpPr>
            <a:grpSpLocks noChangeAspect="1"/>
          </p:cNvGrpSpPr>
          <p:nvPr userDrawn="1"/>
        </p:nvGrpSpPr>
        <p:grpSpPr>
          <a:xfrm>
            <a:off x="37877" y="50822"/>
            <a:ext cx="684000" cy="310167"/>
            <a:chOff x="899592" y="1205168"/>
            <a:chExt cx="793904" cy="353773"/>
          </a:xfrm>
        </p:grpSpPr>
        <p:sp>
          <p:nvSpPr>
            <p:cNvPr id="22" name="Rektangel 21"/>
            <p:cNvSpPr/>
            <p:nvPr userDrawn="1"/>
          </p:nvSpPr>
          <p:spPr>
            <a:xfrm>
              <a:off x="899592" y="1205168"/>
              <a:ext cx="793904" cy="353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Bildobjekt 2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552" y="1243586"/>
              <a:ext cx="729252" cy="277632"/>
            </a:xfrm>
            <a:prstGeom prst="rect">
              <a:avLst/>
            </a:prstGeom>
          </p:spPr>
        </p:pic>
      </p:grpSp>
      <p:pic>
        <p:nvPicPr>
          <p:cNvPr id="2" name="Bildobjekt 1" descr="wcrp_cordex_logowebsma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0" y="476672"/>
            <a:ext cx="720000" cy="254549"/>
          </a:xfrm>
          <a:prstGeom prst="rect">
            <a:avLst/>
          </a:prstGeom>
        </p:spPr>
      </p:pic>
      <p:cxnSp>
        <p:nvCxnSpPr>
          <p:cNvPr id="7" name="Rak 6"/>
          <p:cNvCxnSpPr/>
          <p:nvPr userDrawn="1"/>
        </p:nvCxnSpPr>
        <p:spPr>
          <a:xfrm>
            <a:off x="972480" y="548680"/>
            <a:ext cx="792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278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 20"/>
          <p:cNvGrpSpPr>
            <a:grpSpLocks noChangeAspect="1"/>
          </p:cNvGrpSpPr>
          <p:nvPr userDrawn="1"/>
        </p:nvGrpSpPr>
        <p:grpSpPr>
          <a:xfrm>
            <a:off x="107504" y="50822"/>
            <a:ext cx="1032079" cy="468000"/>
            <a:chOff x="899592" y="1205168"/>
            <a:chExt cx="793904" cy="353773"/>
          </a:xfrm>
        </p:grpSpPr>
        <p:sp>
          <p:nvSpPr>
            <p:cNvPr id="22" name="Rektangel 21"/>
            <p:cNvSpPr/>
            <p:nvPr userDrawn="1"/>
          </p:nvSpPr>
          <p:spPr>
            <a:xfrm>
              <a:off x="899592" y="1205168"/>
              <a:ext cx="793904" cy="353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Bildobjekt 2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553" y="1243586"/>
              <a:ext cx="729252" cy="277632"/>
            </a:xfrm>
            <a:prstGeom prst="rect">
              <a:avLst/>
            </a:prstGeom>
          </p:spPr>
        </p:pic>
      </p:grpSp>
      <p:pic>
        <p:nvPicPr>
          <p:cNvPr id="2" name="Bildobjekt 1" descr="wcrp_cordex_logowebsma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0822"/>
            <a:ext cx="1323773" cy="468000"/>
          </a:xfrm>
          <a:prstGeom prst="rect">
            <a:avLst/>
          </a:prstGeom>
        </p:spPr>
      </p:pic>
      <p:cxnSp>
        <p:nvCxnSpPr>
          <p:cNvPr id="6" name="Rak 5"/>
          <p:cNvCxnSpPr/>
          <p:nvPr userDrawn="1"/>
        </p:nvCxnSpPr>
        <p:spPr>
          <a:xfrm>
            <a:off x="107504" y="548680"/>
            <a:ext cx="8928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719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8" r:id="rId2"/>
    <p:sldLayoutId id="2147483837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semblesrt3.dmi.dk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863971" y="1628801"/>
            <a:ext cx="8172525" cy="1872207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CORDEX progress and the need of high-resolution observational datasets</a:t>
            </a:r>
            <a:endParaRPr lang="en-GB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736407" y="4332584"/>
            <a:ext cx="643599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sv-SE" sz="2800" b="1" dirty="0">
                <a:solidFill>
                  <a:srgbClr val="000000"/>
                </a:solidFill>
              </a:rPr>
              <a:t>Grigory </a:t>
            </a:r>
            <a:r>
              <a:rPr lang="sv-SE" sz="2800" b="1" dirty="0" smtClean="0">
                <a:solidFill>
                  <a:srgbClr val="000000"/>
                </a:solidFill>
              </a:rPr>
              <a:t>Nikulin</a:t>
            </a:r>
            <a:endParaRPr lang="sv-SE" sz="2800" b="1" dirty="0">
              <a:solidFill>
                <a:srgbClr val="00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Swedish </a:t>
            </a:r>
            <a:r>
              <a:rPr lang="en-US" sz="2400" dirty="0">
                <a:solidFill>
                  <a:srgbClr val="000000"/>
                </a:solidFill>
              </a:rPr>
              <a:t>Meteorological and Hydrological </a:t>
            </a:r>
            <a:r>
              <a:rPr lang="en-US" sz="2400" dirty="0" smtClean="0">
                <a:solidFill>
                  <a:srgbClr val="000000"/>
                </a:solidFill>
              </a:rPr>
              <a:t>Institute</a:t>
            </a:r>
          </a:p>
        </p:txBody>
      </p:sp>
    </p:spTree>
    <p:extLst>
      <p:ext uri="{BB962C8B-B14F-4D97-AF65-F5344CB8AC3E}">
        <p14:creationId xmlns:p14="http://schemas.microsoft.com/office/powerpoint/2010/main" val="3634693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339752" y="17463"/>
            <a:ext cx="50722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0000"/>
                </a:solidFill>
              </a:rPr>
              <a:t>CORDEX-ESGF in operation 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977130" y="657270"/>
            <a:ext cx="791534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 smtClean="0"/>
              <a:t>CORDEX-ESGF</a:t>
            </a:r>
            <a:r>
              <a:rPr lang="en-GB" sz="2200" dirty="0" smtClean="0"/>
              <a:t> </a:t>
            </a:r>
            <a:r>
              <a:rPr lang="en-GB" sz="2200" dirty="0"/>
              <a:t>is in operation since mid September 2013 </a:t>
            </a:r>
            <a:endParaRPr lang="en-GB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n</a:t>
            </a:r>
            <a:r>
              <a:rPr lang="en-GB" sz="2200" dirty="0" smtClean="0"/>
              <a:t>ow </a:t>
            </a:r>
            <a:r>
              <a:rPr lang="en-GB" sz="2200" dirty="0"/>
              <a:t>ESGF provides the same interface for both global (CMIP5) and regional (CORDEX) climate </a:t>
            </a:r>
            <a:r>
              <a:rPr lang="en-GB" sz="2200" dirty="0" smtClean="0"/>
              <a:t>simulations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596 users in </a:t>
            </a:r>
            <a:r>
              <a:rPr lang="en-GB" sz="2200" dirty="0"/>
              <a:t>the </a:t>
            </a:r>
            <a:r>
              <a:rPr lang="en-GB" sz="2200" dirty="0" smtClean="0"/>
              <a:t>CORDEX-ESGF </a:t>
            </a:r>
            <a:r>
              <a:rPr lang="en-GB" sz="2200" dirty="0"/>
              <a:t>group </a:t>
            </a:r>
            <a:r>
              <a:rPr lang="en-GB" sz="2200" dirty="0" smtClean="0"/>
              <a:t>(31 May 2014)</a:t>
            </a:r>
          </a:p>
        </p:txBody>
      </p:sp>
      <p:pic>
        <p:nvPicPr>
          <p:cNvPr id="2" name="Picture 2" descr="\\winfs-proj\proj\rossby\grigory\Presentations\20140602_CCI_CMUG_Exeter\presenatation\figures\esgf_stat\Fig3_cordex_users_201405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77" y="2348880"/>
            <a:ext cx="6980247" cy="42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81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27784" y="17463"/>
            <a:ext cx="41553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0000"/>
                </a:solidFill>
              </a:rPr>
              <a:t>CORDEX ESGF archive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899592" y="1988840"/>
            <a:ext cx="797437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At moment (May 2014) full CORDEX support only on the European ESGF index nodes: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FF"/>
                </a:solidFill>
              </a:rPr>
              <a:t>esg-dn1.nsc.liu.se</a:t>
            </a:r>
            <a:r>
              <a:rPr lang="en-GB" sz="2400" dirty="0" smtClean="0"/>
              <a:t> </a:t>
            </a:r>
            <a:r>
              <a:rPr lang="en-GB" sz="2400" dirty="0"/>
              <a:t>(SMHI-NSC, Sweden)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FF"/>
                </a:solidFill>
              </a:rPr>
              <a:t>cordexesg.dmi.dk</a:t>
            </a:r>
            <a:r>
              <a:rPr lang="en-GB" sz="2400" dirty="0"/>
              <a:t> (DMI, Denmark)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FF"/>
                </a:solidFill>
              </a:rPr>
              <a:t>esgf-data.dkrz.de</a:t>
            </a:r>
            <a:r>
              <a:rPr lang="en-GB" sz="2400" dirty="0" smtClean="0"/>
              <a:t>  (DKRZ, Germany)</a:t>
            </a:r>
            <a:endParaRPr lang="en-GB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FF"/>
                </a:solidFill>
              </a:rPr>
              <a:t>esgf-index1.ceda.ac.uk</a:t>
            </a:r>
            <a:r>
              <a:rPr lang="en-GB" sz="2400" dirty="0" smtClean="0"/>
              <a:t>  (BADC, UK)</a:t>
            </a:r>
            <a:endParaRPr lang="en-GB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FF"/>
                </a:solidFill>
              </a:rPr>
              <a:t>esgf-node.ipsl.fr</a:t>
            </a:r>
            <a:r>
              <a:rPr lang="en-GB" sz="2400" dirty="0" smtClean="0"/>
              <a:t>  (IPSL, France)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for the European ESGF data nodes (IS-ENES) all CORDEX simulations have to be </a:t>
            </a:r>
            <a:r>
              <a:rPr lang="en-GB" sz="2200" u="sng" dirty="0"/>
              <a:t>quality checked</a:t>
            </a:r>
            <a:r>
              <a:rPr lang="en-GB" sz="2200" dirty="0"/>
              <a:t> before </a:t>
            </a:r>
            <a:r>
              <a:rPr lang="en-GB" sz="2200" dirty="0" smtClean="0"/>
              <a:t>publishing </a:t>
            </a:r>
          </a:p>
          <a:p>
            <a:r>
              <a:rPr lang="en-GB" sz="2200" dirty="0"/>
              <a:t> </a:t>
            </a:r>
            <a:r>
              <a:rPr lang="en-GB" sz="2200" dirty="0" smtClean="0"/>
              <a:t>    (file and variable names, units, attributes etc.)</a:t>
            </a:r>
            <a:endParaRPr lang="en-GB" sz="2200" dirty="0"/>
          </a:p>
        </p:txBody>
      </p:sp>
      <p:sp>
        <p:nvSpPr>
          <p:cNvPr id="10" name="textruta 9"/>
          <p:cNvSpPr txBox="1"/>
          <p:nvPr/>
        </p:nvSpPr>
        <p:spPr>
          <a:xfrm>
            <a:off x="1187624" y="5661248"/>
            <a:ext cx="7148395" cy="110799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It doesn’t matter from which of the index nodes CORDEX simulations can be accessed, a federative system, no central archive, links lead to the same files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899592" y="692696"/>
            <a:ext cx="8064896" cy="144655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CORDEX simulations are visible on all ESGF index nodes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Not all ESGF index nodes support the full CORDEX search: the CORDEX specific search facets “Domain”, “Driving model”, “Downscaling realisation”</a:t>
            </a:r>
          </a:p>
        </p:txBody>
      </p:sp>
    </p:spTree>
    <p:extLst>
      <p:ext uri="{BB962C8B-B14F-4D97-AF65-F5344CB8AC3E}">
        <p14:creationId xmlns:p14="http://schemas.microsoft.com/office/powerpoint/2010/main" val="45552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547664" y="17463"/>
            <a:ext cx="71368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smtClean="0"/>
              <a:t>CORDEX ESGF </a:t>
            </a:r>
            <a:r>
              <a:rPr lang="en-US" sz="2800" b="1" dirty="0" err="1" smtClean="0"/>
              <a:t>datanodes</a:t>
            </a:r>
            <a:r>
              <a:rPr lang="en-US" sz="2800" b="1" dirty="0" smtClean="0"/>
              <a:t> (31 May 2014)</a:t>
            </a:r>
            <a:endParaRPr lang="en-US" sz="2800" b="1" dirty="0"/>
          </a:p>
        </p:txBody>
      </p: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170387"/>
              </p:ext>
            </p:extLst>
          </p:nvPr>
        </p:nvGraphicFramePr>
        <p:xfrm>
          <a:off x="899592" y="692696"/>
          <a:ext cx="8136904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116"/>
                <a:gridCol w="1418360"/>
                <a:gridCol w="4180428"/>
              </a:tblGrid>
              <a:tr h="63007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Datanode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Datasets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CORDEX domains</a:t>
                      </a:r>
                      <a:endParaRPr lang="en-US" dirty="0"/>
                    </a:p>
                  </a:txBody>
                  <a:tcPr/>
                </a:tc>
              </a:tr>
              <a:tr h="63007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esg-dn1.nsc.liu.se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SMHI, NCS-LIU, Sweden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27804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AFR-44, ARC-44,  EUR-11, EUR-44,MNA-44, MNA-22, NAM-44, SAM-44, WAS-44</a:t>
                      </a:r>
                      <a:endParaRPr lang="en-US" dirty="0"/>
                    </a:p>
                  </a:txBody>
                  <a:tcPr/>
                </a:tc>
              </a:tr>
              <a:tr h="63007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cordexesg.dmi.dk</a:t>
                      </a:r>
                    </a:p>
                    <a:p>
                      <a:r>
                        <a:rPr lang="en-US" dirty="0" smtClean="0"/>
                        <a:t>DMI, Denmark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5394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AFR-44, ANT-44,</a:t>
                      </a:r>
                      <a:r>
                        <a:rPr lang="en-US" baseline="0" dirty="0" smtClean="0"/>
                        <a:t> EUR-11, EUR-44, NAM-44</a:t>
                      </a:r>
                      <a:endParaRPr lang="en-US" dirty="0"/>
                    </a:p>
                  </a:txBody>
                  <a:tcPr/>
                </a:tc>
              </a:tr>
              <a:tr h="63007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carbon.dkrz.de</a:t>
                      </a:r>
                    </a:p>
                    <a:p>
                      <a:r>
                        <a:rPr lang="en-US" dirty="0" smtClean="0"/>
                        <a:t>DKRZ, Germany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4701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AFR-44, EUR-11, EUR-44, WAS-44</a:t>
                      </a:r>
                      <a:endParaRPr lang="en-US" dirty="0"/>
                    </a:p>
                  </a:txBody>
                  <a:tcPr/>
                </a:tc>
              </a:tr>
              <a:tr h="63007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esgf-data1.ceda.ac.uk</a:t>
                      </a:r>
                    </a:p>
                    <a:p>
                      <a:r>
                        <a:rPr lang="en-US" dirty="0" smtClean="0"/>
                        <a:t>BADC, 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1004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AFR-44, AUS-44, EUR-44, EAS-44</a:t>
                      </a:r>
                      <a:endParaRPr lang="en-US" dirty="0"/>
                    </a:p>
                  </a:txBody>
                  <a:tcPr/>
                </a:tc>
              </a:tr>
              <a:tr h="63007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data.meteo.unican.es</a:t>
                      </a:r>
                    </a:p>
                    <a:p>
                      <a:r>
                        <a:rPr lang="en-US" dirty="0" smtClean="0"/>
                        <a:t>Univ. Cantabria, Spain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228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EUR-22, EUR-44</a:t>
                      </a:r>
                      <a:endParaRPr lang="en-US" dirty="0"/>
                    </a:p>
                  </a:txBody>
                  <a:tcPr/>
                </a:tc>
              </a:tr>
              <a:tr h="63007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esgf.extra.cea.fr</a:t>
                      </a:r>
                    </a:p>
                    <a:p>
                      <a:r>
                        <a:rPr lang="en-US" dirty="0" smtClean="0"/>
                        <a:t>CEA, France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EUR-11, EUR-44</a:t>
                      </a:r>
                      <a:endParaRPr lang="en-US" dirty="0"/>
                    </a:p>
                  </a:txBody>
                  <a:tcPr/>
                </a:tc>
              </a:tr>
              <a:tr h="63007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noresg.norstore.uio.no</a:t>
                      </a:r>
                    </a:p>
                    <a:p>
                      <a:r>
                        <a:rPr lang="en-US" dirty="0" err="1" smtClean="0"/>
                        <a:t>NorStore</a:t>
                      </a:r>
                      <a:r>
                        <a:rPr lang="en-US" dirty="0" smtClean="0"/>
                        <a:t>, Norway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published EUR-44 and EAS-44 earlier, not available now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43608" y="6033482"/>
            <a:ext cx="7776864" cy="7078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one dataset: one variable, experiment, domain, frequency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full CORDEX output for one simulation (Core+Tier1): 235 datasets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6256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259632" y="17463"/>
            <a:ext cx="74927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smtClean="0"/>
              <a:t>CORDEX Domains on  </a:t>
            </a:r>
            <a:r>
              <a:rPr lang="en-US" sz="2800" b="1" dirty="0"/>
              <a:t>ESGF </a:t>
            </a:r>
            <a:r>
              <a:rPr lang="en-US" sz="2800" b="1" dirty="0" smtClean="0"/>
              <a:t>(31 </a:t>
            </a:r>
            <a:r>
              <a:rPr lang="en-US" sz="2800" b="1" dirty="0"/>
              <a:t>May 2014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115616" y="5909210"/>
            <a:ext cx="7632848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10 CORDEX domains are available (different number of simulations) </a:t>
            </a:r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97314"/>
              </p:ext>
            </p:extLst>
          </p:nvPr>
        </p:nvGraphicFramePr>
        <p:xfrm>
          <a:off x="1187624" y="972151"/>
          <a:ext cx="7560840" cy="4473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2952328"/>
                <a:gridCol w="2232248"/>
              </a:tblGrid>
              <a:tr h="406643">
                <a:tc>
                  <a:txBody>
                    <a:bodyPr/>
                    <a:lstStyle/>
                    <a:p>
                      <a:r>
                        <a:rPr lang="en-US" dirty="0" smtClean="0"/>
                        <a:t>CORDEX Domain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Datasets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</a:t>
                      </a:r>
                      <a:r>
                        <a:rPr lang="en-US" baseline="0" dirty="0" smtClean="0"/>
                        <a:t>groups</a:t>
                      </a:r>
                      <a:endParaRPr lang="en-US" dirty="0"/>
                    </a:p>
                  </a:txBody>
                  <a:tcPr/>
                </a:tc>
              </a:tr>
              <a:tr h="406643">
                <a:tc>
                  <a:txBody>
                    <a:bodyPr/>
                    <a:lstStyle/>
                    <a:p>
                      <a:r>
                        <a:rPr lang="en-US" dirty="0" smtClean="0"/>
                        <a:t>Europe (44, 22, 11)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6186/113/5180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8/1/5</a:t>
                      </a:r>
                      <a:endParaRPr lang="en-US" dirty="0"/>
                    </a:p>
                  </a:txBody>
                  <a:tcPr/>
                </a:tc>
              </a:tr>
              <a:tr h="406643">
                <a:tc>
                  <a:txBody>
                    <a:bodyPr/>
                    <a:lstStyle/>
                    <a:p>
                      <a:r>
                        <a:rPr lang="en-US" dirty="0" smtClean="0"/>
                        <a:t>Africa (44)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406643">
                <a:tc>
                  <a:txBody>
                    <a:bodyPr/>
                    <a:lstStyle/>
                    <a:p>
                      <a:r>
                        <a:rPr lang="en-US" dirty="0" smtClean="0"/>
                        <a:t>North</a:t>
                      </a:r>
                      <a:r>
                        <a:rPr lang="en-US" baseline="0" dirty="0" smtClean="0"/>
                        <a:t> America (</a:t>
                      </a:r>
                      <a:r>
                        <a:rPr lang="en-US" dirty="0" smtClean="0"/>
                        <a:t>44)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1752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06643">
                <a:tc>
                  <a:txBody>
                    <a:bodyPr/>
                    <a:lstStyle/>
                    <a:p>
                      <a:r>
                        <a:rPr lang="en-US" dirty="0" smtClean="0"/>
                        <a:t>Arctic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dirty="0" smtClean="0"/>
                        <a:t>44)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2718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06643">
                <a:tc>
                  <a:txBody>
                    <a:bodyPr/>
                    <a:lstStyle/>
                    <a:p>
                      <a:r>
                        <a:rPr lang="en-US" dirty="0" smtClean="0"/>
                        <a:t>MENA (44, 22)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1551/700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1/1</a:t>
                      </a:r>
                      <a:endParaRPr lang="en-US" dirty="0"/>
                    </a:p>
                  </a:txBody>
                  <a:tcPr/>
                </a:tc>
              </a:tr>
              <a:tr h="406643">
                <a:tc>
                  <a:txBody>
                    <a:bodyPr/>
                    <a:lstStyle/>
                    <a:p>
                      <a:r>
                        <a:rPr lang="en-US" dirty="0" smtClean="0"/>
                        <a:t>South Asia (44)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06643">
                <a:tc>
                  <a:txBody>
                    <a:bodyPr/>
                    <a:lstStyle/>
                    <a:p>
                      <a:r>
                        <a:rPr lang="en-US" dirty="0" smtClean="0"/>
                        <a:t>South America (44)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06643">
                <a:tc>
                  <a:txBody>
                    <a:bodyPr/>
                    <a:lstStyle/>
                    <a:p>
                      <a:r>
                        <a:rPr lang="en-US" dirty="0" smtClean="0"/>
                        <a:t>Antarctica (44)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06643">
                <a:tc>
                  <a:txBody>
                    <a:bodyPr/>
                    <a:lstStyle/>
                    <a:p>
                      <a:r>
                        <a:rPr lang="en-US" dirty="0" smtClean="0"/>
                        <a:t>Australia (44)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06643">
                <a:tc>
                  <a:txBody>
                    <a:bodyPr/>
                    <a:lstStyle/>
                    <a:p>
                      <a:r>
                        <a:rPr lang="en-US" dirty="0" smtClean="0"/>
                        <a:t>East Asia (44)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1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835696" y="17463"/>
            <a:ext cx="6233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0000"/>
                </a:solidFill>
              </a:rPr>
              <a:t>Euro-CORDEX downloads (EUR-11)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986589" y="698119"/>
            <a:ext cx="79058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Most popular variables: precipitation (favourite), </a:t>
            </a:r>
            <a:r>
              <a:rPr lang="en-GB" sz="2400" dirty="0"/>
              <a:t>mean, minimum, maximum </a:t>
            </a:r>
            <a:r>
              <a:rPr lang="en-GB" sz="2400" dirty="0" smtClean="0"/>
              <a:t>temperature and specific humidity </a:t>
            </a:r>
            <a:endParaRPr lang="en-US" sz="2400" dirty="0"/>
          </a:p>
        </p:txBody>
      </p:sp>
      <p:pic>
        <p:nvPicPr>
          <p:cNvPr id="2050" name="Picture 2" descr="\\winfs-proj\proj\rossby\grigory\Presentations\20140602_CCI_CMUG_Exeter\presenatation\figures\esgf_stat\Fig1c_eur11_esgf_vars_stat_201405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7722827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6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835696" y="17463"/>
            <a:ext cx="655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0000"/>
                </a:solidFill>
              </a:rPr>
              <a:t>MENA-CORDEX downloads (MNA-44)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986589" y="698119"/>
            <a:ext cx="79058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Most popular variables: minimum temperature, precipitation, mean, maximum temperature and wind </a:t>
            </a:r>
            <a:endParaRPr lang="en-US" sz="2400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331640" y="6315417"/>
            <a:ext cx="718581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User needs: minimum temperature is important for agriculture </a:t>
            </a:r>
          </a:p>
        </p:txBody>
      </p:sp>
      <p:pic>
        <p:nvPicPr>
          <p:cNvPr id="2" name="Picture 2" descr="\\winfs-proj\proj\rossby\grigory\Presentations\20140602_CCI_CMUG_Exeter\presenatation\figures\esgf_stat\Fig1e_mna44_esgf_vars_stat_201405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722816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29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Fig4c_WAS_10W-10E_7.5N-15N_afr44_rca4_8gcms_1980-2009_JAS_tas_scatter_bias_rel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5"/>
          <a:stretch/>
        </p:blipFill>
        <p:spPr>
          <a:xfrm>
            <a:off x="900473" y="1153096"/>
            <a:ext cx="7919999" cy="4265993"/>
          </a:xfrm>
          <a:prstGeom prst="rect">
            <a:avLst/>
          </a:prstGeom>
        </p:spPr>
      </p:pic>
      <p:pic>
        <p:nvPicPr>
          <p:cNvPr id="8" name="Picture 3" descr="\\winfs-proj\proj\rossby\grigory\Presentations\20130314_RC_seminar\figures\Fig4_WAS_10W-10E_7.5N-15N_afr44_subregio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445224"/>
            <a:ext cx="1295997" cy="129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971600" y="5517232"/>
            <a:ext cx="6696744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Over West Africa downscaling by RCA4 reduces GCM biases to </a:t>
            </a:r>
            <a:r>
              <a:rPr lang="en-GB" sz="2400" b="1" dirty="0" smtClean="0"/>
              <a:t>an attractor defined by RCA4 climatology</a:t>
            </a:r>
            <a:endParaRPr lang="en-GB" sz="2400" b="1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439284" y="17463"/>
            <a:ext cx="50130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800" b="1" dirty="0" smtClean="0">
                <a:solidFill>
                  <a:srgbClr val="000000"/>
                </a:solidFill>
              </a:rPr>
              <a:t>RCA4( 8 GCMs): West Africa</a:t>
            </a:r>
            <a:endParaRPr lang="en-GB" sz="2800" b="1" dirty="0">
              <a:solidFill>
                <a:srgbClr val="000000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1691680" y="591071"/>
            <a:ext cx="6480720" cy="461665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IE" sz="2400" b="1" dirty="0" smtClean="0">
                <a:latin typeface="Arial" pitchFamily="34" charset="0"/>
                <a:cs typeface="Arial" pitchFamily="34" charset="0"/>
              </a:rPr>
              <a:t>Difference wrt CRU (JAS, 1980-2008)</a:t>
            </a:r>
            <a:endParaRPr lang="en-IE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18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331640" y="17463"/>
            <a:ext cx="73280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800" b="1" dirty="0" smtClean="0">
                <a:solidFill>
                  <a:srgbClr val="000000"/>
                </a:solidFill>
              </a:rPr>
              <a:t>West Africa: climate projections in rainfall</a:t>
            </a:r>
            <a:endParaRPr lang="en-GB" sz="2800" b="1" dirty="0">
              <a:solidFill>
                <a:srgbClr val="000000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1691680" y="591071"/>
            <a:ext cx="6480720" cy="461665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IE" sz="2400" dirty="0" smtClean="0">
                <a:latin typeface="Arial" pitchFamily="34" charset="0"/>
                <a:cs typeface="Arial" pitchFamily="34" charset="0"/>
              </a:rPr>
              <a:t>RCA4 (4 GCMs) and  CCLM (4 GCMs)  JAS</a:t>
            </a:r>
            <a:endParaRPr lang="en-IE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Bildobjekt 13" descr="Fig2c_rca_cclm_ens_afr44rcp85_1971-2000_2071-2100_pr_JAS_diff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4"/>
          <a:stretch/>
        </p:blipFill>
        <p:spPr>
          <a:xfrm>
            <a:off x="899592" y="1124744"/>
            <a:ext cx="8054391" cy="4859997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>
            <a:off x="1403648" y="5971927"/>
            <a:ext cx="7488832" cy="769441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IE" sz="2200" dirty="0">
                <a:latin typeface="Arial" pitchFamily="34" charset="0"/>
                <a:cs typeface="Arial" pitchFamily="34" charset="0"/>
              </a:rPr>
              <a:t>w</a:t>
            </a:r>
            <a:r>
              <a:rPr lang="en-IE" sz="2200" dirty="0" smtClean="0">
                <a:latin typeface="Arial" pitchFamily="34" charset="0"/>
                <a:cs typeface="Arial" pitchFamily="34" charset="0"/>
              </a:rPr>
              <a:t>etter conditions in West Africa in the RCA4 ensemble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IE" sz="2200" dirty="0">
                <a:latin typeface="Arial" pitchFamily="34" charset="0"/>
                <a:cs typeface="Arial" pitchFamily="34" charset="0"/>
              </a:rPr>
              <a:t>m</a:t>
            </a:r>
            <a:r>
              <a:rPr lang="en-IE" sz="2200" dirty="0" smtClean="0">
                <a:latin typeface="Arial" pitchFamily="34" charset="0"/>
                <a:cs typeface="Arial" pitchFamily="34" charset="0"/>
              </a:rPr>
              <a:t>ostly drier conditions in the CCLM4 ensemble</a:t>
            </a:r>
            <a:endParaRPr lang="en-IE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92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31640" y="17463"/>
            <a:ext cx="73280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800" b="1" dirty="0" smtClean="0">
                <a:solidFill>
                  <a:srgbClr val="000000"/>
                </a:solidFill>
              </a:rPr>
              <a:t>West Africa: climate projections in rainfall</a:t>
            </a:r>
            <a:endParaRPr lang="en-GB" sz="2800" b="1" dirty="0">
              <a:solidFill>
                <a:srgbClr val="000000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187624" y="591071"/>
            <a:ext cx="6480720" cy="461665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IE" sz="2400" b="1" dirty="0" smtClean="0">
                <a:latin typeface="Arial" pitchFamily="34" charset="0"/>
                <a:cs typeface="Arial" pitchFamily="34" charset="0"/>
              </a:rPr>
              <a:t>RCA4 (4GCMs) and  CCLM (4 GCMs)  JAS</a:t>
            </a:r>
            <a:endParaRPr lang="en-IE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Bildobjekt 7" descr="Fig4c_WAS_10W-10E_7.5N-15N_rca_cclm_afr44_JAS_pr_ts_mw31_rca4_gcms_ano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4"/>
          <a:stretch/>
        </p:blipFill>
        <p:spPr>
          <a:xfrm>
            <a:off x="899590" y="1052736"/>
            <a:ext cx="7196152" cy="5184000"/>
          </a:xfrm>
          <a:prstGeom prst="rect">
            <a:avLst/>
          </a:prstGeom>
        </p:spPr>
      </p:pic>
      <p:pic>
        <p:nvPicPr>
          <p:cNvPr id="9" name="Picture 3" descr="\\winfs-proj\proj\rossby\grigory\Presentations\20130314_RC_seminar\figures\Fig4_WAS_10W-10E_7.5N-15N_afr44_subregio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20688"/>
            <a:ext cx="1295997" cy="129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ktangel 9"/>
          <p:cNvSpPr/>
          <p:nvPr/>
        </p:nvSpPr>
        <p:spPr>
          <a:xfrm>
            <a:off x="1115616" y="6237312"/>
            <a:ext cx="7488832" cy="430887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IE" sz="2200" dirty="0" smtClean="0">
                <a:latin typeface="Arial" pitchFamily="34" charset="0"/>
                <a:cs typeface="Arial" pitchFamily="34" charset="0"/>
              </a:rPr>
              <a:t>different signals in sumulations driven by the same GCM</a:t>
            </a:r>
            <a:endParaRPr lang="en-I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4860032" y="1187460"/>
            <a:ext cx="2448272" cy="369332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IE" dirty="0" smtClean="0">
                <a:latin typeface="Arial" pitchFamily="34" charset="0"/>
                <a:cs typeface="Arial" pitchFamily="34" charset="0"/>
              </a:rPr>
              <a:t>31-yr moving average</a:t>
            </a:r>
            <a:endParaRPr lang="en-I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80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619672" y="17463"/>
            <a:ext cx="66367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0000"/>
                </a:solidFill>
              </a:rPr>
              <a:t>High-resolution observations: Europe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986589" y="692696"/>
            <a:ext cx="7905891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a</a:t>
            </a:r>
            <a:r>
              <a:rPr lang="en-GB" sz="2400" dirty="0" smtClean="0"/>
              <a:t>bout 50km (0.44°) - recommended resolution in CORDEX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 smtClean="0"/>
              <a:t>Euro-CORDEX - about </a:t>
            </a:r>
            <a:r>
              <a:rPr lang="en-GB" sz="2400" b="1" dirty="0" smtClean="0"/>
              <a:t>12km (0.11°)</a:t>
            </a:r>
            <a:r>
              <a:rPr lang="en-GB" sz="2400" dirty="0" smtClean="0"/>
              <a:t>; the earlier projects PRUDENCE – 50km and ENSEMBLES – 25km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 smtClean="0"/>
              <a:t>the most popular pan-European daily gridded dataset - EOBS (ECA&amp;D) at 50 and 25km (mean/max/min temperature, precipitation and SLP)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 smtClean="0"/>
              <a:t>No pan-European gridded observations at 12km (</a:t>
            </a:r>
            <a:r>
              <a:rPr lang="en-GB" sz="2400" b="1" dirty="0"/>
              <a:t>0.11</a:t>
            </a:r>
            <a:r>
              <a:rPr lang="en-GB" sz="2400" b="1" dirty="0" smtClean="0"/>
              <a:t>°)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Evaluation of regional climate models at 12km ?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Bias correction of Euro-CORDEX simulations at 12km?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 smtClean="0"/>
              <a:t>A few high-resolution national gridded datasets available: Norway (1km), Switzerland (2km), Sweden (4km), Germany (from 1 to 10 km), Spain (10km), ….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 smtClean="0"/>
              <a:t>Detailed evaluation of RCMs is limited by available national gridded hi-res observations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513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17971" y="17463"/>
            <a:ext cx="75745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smtClean="0"/>
              <a:t>Ensembles of regional </a:t>
            </a:r>
            <a:r>
              <a:rPr lang="en-US" sz="2800" b="1" dirty="0"/>
              <a:t>climate simulations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77131" y="786184"/>
            <a:ext cx="7843342" cy="423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b="1" u="sng" dirty="0" smtClean="0"/>
              <a:t>Large </a:t>
            </a:r>
            <a:r>
              <a:rPr lang="en-GB" sz="2400" b="1" u="sng" dirty="0"/>
              <a:t>ensembles of </a:t>
            </a:r>
            <a:r>
              <a:rPr lang="en-GB" sz="2400" b="1" u="sng" dirty="0" smtClean="0"/>
              <a:t>regional </a:t>
            </a:r>
            <a:r>
              <a:rPr lang="en-GB" sz="2400" b="1" u="sng" dirty="0"/>
              <a:t>climate </a:t>
            </a:r>
            <a:r>
              <a:rPr lang="en-GB" sz="2400" b="1" u="sng" dirty="0" smtClean="0"/>
              <a:t>simulations:</a:t>
            </a:r>
            <a:r>
              <a:rPr lang="en-GB" sz="2400" b="1" dirty="0" smtClean="0"/>
              <a:t> </a:t>
            </a:r>
            <a:endParaRPr lang="en-GB" sz="2400" b="1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dirty="0"/>
              <a:t>   </a:t>
            </a:r>
            <a:r>
              <a:rPr lang="en-GB" sz="2400" b="1" dirty="0" smtClean="0"/>
              <a:t>PRUDENCE (Europe) – about 11 RCMs</a:t>
            </a:r>
          </a:p>
          <a:p>
            <a:pPr>
              <a:defRPr/>
            </a:pPr>
            <a:r>
              <a:rPr lang="en-GB" sz="2400" b="1" dirty="0"/>
              <a:t> </a:t>
            </a:r>
            <a:r>
              <a:rPr lang="en-GB" sz="2400" b="1" dirty="0" smtClean="0"/>
              <a:t>     </a:t>
            </a:r>
            <a:r>
              <a:rPr lang="en-GB" sz="2400" b="1" dirty="0">
                <a:solidFill>
                  <a:srgbClr val="0000FF"/>
                </a:solidFill>
              </a:rPr>
              <a:t>http:/</a:t>
            </a:r>
            <a:r>
              <a:rPr lang="en-GB" sz="2400" b="1" dirty="0" smtClean="0">
                <a:solidFill>
                  <a:srgbClr val="0000FF"/>
                </a:solidFill>
              </a:rPr>
              <a:t>/</a:t>
            </a:r>
            <a:r>
              <a:rPr lang="en-GB" sz="2400" b="1" dirty="0" err="1" smtClean="0">
                <a:solidFill>
                  <a:srgbClr val="0000FF"/>
                </a:solidFill>
              </a:rPr>
              <a:t>prudence.dmi.dk</a:t>
            </a:r>
            <a:r>
              <a:rPr lang="en-GB" sz="2400" b="1" dirty="0" smtClean="0">
                <a:solidFill>
                  <a:srgbClr val="0000FF"/>
                </a:solidFill>
              </a:rPr>
              <a:t>/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b="1" dirty="0"/>
              <a:t> </a:t>
            </a:r>
            <a:r>
              <a:rPr lang="en-GB" sz="2400" b="1" dirty="0" smtClean="0"/>
              <a:t>  ENSEMBLES </a:t>
            </a:r>
            <a:r>
              <a:rPr lang="en-GB" sz="2400" b="1" dirty="0"/>
              <a:t>(Europe) - about 20 RCMs</a:t>
            </a:r>
          </a:p>
          <a:p>
            <a:pPr>
              <a:defRPr/>
            </a:pPr>
            <a:r>
              <a:rPr lang="en-GB" sz="2200" b="1" dirty="0"/>
              <a:t>      </a:t>
            </a:r>
            <a:r>
              <a:rPr lang="en-GB" sz="2400" b="1" dirty="0" smtClean="0">
                <a:solidFill>
                  <a:srgbClr val="0000FF"/>
                </a:solidFill>
              </a:rPr>
              <a:t>http://ensemblesrt3.dmi.dk/</a:t>
            </a:r>
            <a:endParaRPr lang="en-GB" sz="2400" b="1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b="1" dirty="0"/>
              <a:t>   NARCCAP (North America) - 6 RCMs</a:t>
            </a:r>
          </a:p>
          <a:p>
            <a:pPr>
              <a:defRPr/>
            </a:pPr>
            <a:r>
              <a:rPr lang="en-GB" sz="2200" b="1" dirty="0"/>
              <a:t>      </a:t>
            </a:r>
            <a:r>
              <a:rPr lang="en-GB" sz="2400" b="1" dirty="0">
                <a:solidFill>
                  <a:srgbClr val="0000FF"/>
                </a:solidFill>
              </a:rPr>
              <a:t>http://www.narccap.ucar.edu/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b="1" dirty="0"/>
              <a:t>   CLARIS (South America) - 5 RCMs</a:t>
            </a:r>
          </a:p>
          <a:p>
            <a:pPr>
              <a:defRPr/>
            </a:pPr>
            <a:r>
              <a:rPr lang="en-GB" sz="2200" b="1" dirty="0"/>
              <a:t>      </a:t>
            </a:r>
            <a:r>
              <a:rPr lang="en-GB" sz="2400" b="1" dirty="0" smtClean="0">
                <a:solidFill>
                  <a:srgbClr val="0000FF"/>
                </a:solidFill>
              </a:rPr>
              <a:t>http://www.claris-eu.org/</a:t>
            </a:r>
            <a:endParaRPr lang="en-GB" sz="2400" b="1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b="1" dirty="0"/>
              <a:t>   ENSEMBLES-AMMA (West Africa) - 10 RCMs</a:t>
            </a:r>
          </a:p>
          <a:p>
            <a:pPr>
              <a:defRPr/>
            </a:pPr>
            <a:r>
              <a:rPr lang="en-GB" sz="2400" b="1" dirty="0"/>
              <a:t>      </a:t>
            </a:r>
            <a:r>
              <a:rPr lang="en-GB" sz="2400" b="1" dirty="0">
                <a:solidFill>
                  <a:srgbClr val="0000FF"/>
                </a:solidFill>
              </a:rPr>
              <a:t>http://ensemblesrt3.dmi.dk/</a:t>
            </a:r>
            <a:r>
              <a:rPr lang="en-GB" sz="2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endParaRPr lang="sv-SE" sz="2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71600" y="5323855"/>
            <a:ext cx="7915349" cy="11079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GB" sz="2200" dirty="0" smtClean="0"/>
              <a:t>All these projects have substantially contributed to regional climate studies but: different experiments, protocols, output lists, standards etc.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9049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293535" y="17463"/>
            <a:ext cx="53190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0000"/>
                </a:solidFill>
              </a:rPr>
              <a:t>EURO4M: Regional reanalysis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899593" y="657270"/>
            <a:ext cx="81369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EURO4M - </a:t>
            </a:r>
            <a:r>
              <a:rPr lang="en-US" sz="2200" dirty="0"/>
              <a:t>The European Reanalysis and Observations for </a:t>
            </a:r>
            <a:r>
              <a:rPr lang="en-US" sz="2200" dirty="0" smtClean="0"/>
              <a:t>Monitoring (EU funded project)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One product - Regional reanalysis at about 25 and 5km resolution</a:t>
            </a:r>
          </a:p>
          <a:p>
            <a:r>
              <a:rPr lang="en-US" sz="2200" dirty="0" smtClean="0"/>
              <a:t> </a:t>
            </a:r>
            <a:r>
              <a:rPr lang="en-US" sz="2200" dirty="0" smtClean="0"/>
              <a:t>1</a:t>
            </a:r>
            <a:r>
              <a:rPr lang="en-US" sz="2200" dirty="0" smtClean="0"/>
              <a:t>) Era-Interim is downscaled by SMHI</a:t>
            </a:r>
            <a:r>
              <a:rPr lang="en-GB" sz="2200" dirty="0" smtClean="0"/>
              <a:t>-H</a:t>
            </a:r>
            <a:r>
              <a:rPr lang="en-US" sz="2200" dirty="0" smtClean="0"/>
              <a:t>IRLAM (0.75 to 0.22</a:t>
            </a:r>
            <a:r>
              <a:rPr lang="en-GB" sz="2200" b="1" dirty="0" smtClean="0"/>
              <a:t>°, </a:t>
            </a:r>
            <a:r>
              <a:rPr lang="en-GB" sz="2200" dirty="0" smtClean="0"/>
              <a:t>3DVAR</a:t>
            </a:r>
            <a:r>
              <a:rPr lang="en-US" sz="2200" dirty="0" smtClean="0"/>
              <a:t>)</a:t>
            </a:r>
            <a:endParaRPr lang="en-US" sz="2200" dirty="0" smtClean="0"/>
          </a:p>
          <a:p>
            <a:r>
              <a:rPr lang="en-US" sz="2200" dirty="0" smtClean="0"/>
              <a:t> </a:t>
            </a:r>
            <a:r>
              <a:rPr lang="en-US" sz="2200" dirty="0" smtClean="0"/>
              <a:t>2</a:t>
            </a:r>
            <a:r>
              <a:rPr lang="en-US" sz="2200" dirty="0" smtClean="0"/>
              <a:t>) SMHI-HIRLAM is downscaled by SMHI-MESAN </a:t>
            </a:r>
            <a:r>
              <a:rPr lang="en-US" sz="2200" dirty="0" smtClean="0"/>
              <a:t>(8 near-surface 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  </a:t>
            </a:r>
            <a:r>
              <a:rPr lang="en-US" sz="2200" dirty="0" smtClean="0"/>
              <a:t>variables, 2D optimal interpolation</a:t>
            </a:r>
            <a:r>
              <a:rPr lang="en-US" sz="2200" dirty="0" smtClean="0"/>
              <a:t>, 0.22</a:t>
            </a:r>
            <a:r>
              <a:rPr lang="en-GB" sz="2200" b="1" dirty="0" smtClean="0"/>
              <a:t> </a:t>
            </a:r>
            <a:r>
              <a:rPr lang="en-GB" sz="2200" b="1" dirty="0"/>
              <a:t>°</a:t>
            </a:r>
            <a:r>
              <a:rPr lang="en-US" sz="2200" dirty="0" smtClean="0"/>
              <a:t> to  0.05</a:t>
            </a:r>
            <a:r>
              <a:rPr lang="en-GB" sz="2200" b="1" dirty="0" smtClean="0"/>
              <a:t>°, </a:t>
            </a:r>
            <a:r>
              <a:rPr lang="en-GB" sz="2200" dirty="0" smtClean="0"/>
              <a:t>1991-2010</a:t>
            </a:r>
            <a:r>
              <a:rPr lang="en-US" sz="2200" dirty="0" smtClean="0"/>
              <a:t>) </a:t>
            </a:r>
            <a:endParaRPr lang="en-GB" sz="2200" dirty="0" smtClean="0"/>
          </a:p>
        </p:txBody>
      </p:sp>
      <p:pic>
        <p:nvPicPr>
          <p:cNvPr id="1027" name="Picture 3" descr="\\winfs-proj\proj\rossby\grigory\Presentations\20140602_CCI_CMUG_Exeter\presenatation\figures\mesan_eobs\Fig1c_eobs9_mesan_eur22_1990-2010_pr_JJA_mean_dif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579" y="2852936"/>
            <a:ext cx="5737757" cy="399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27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245954" y="17463"/>
            <a:ext cx="4918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0000"/>
                </a:solidFill>
              </a:rPr>
              <a:t>Africa: a challenging region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899593" y="657270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many precipitation gridded datasets are available at different spatial and temporal resolutions (about 20)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large differences can be found across different datasets at regional scale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satellite-based datasets often use the same gauge products for calibration (not independent)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need of not only spatially high resolution but also of temporal one</a:t>
            </a:r>
          </a:p>
        </p:txBody>
      </p:sp>
      <p:pic>
        <p:nvPicPr>
          <p:cNvPr id="2050" name="Picture 2" descr="\\winfs-proj\proj\rossby\grigory\Presentations\20140602_CCI_CMUG_Exeter\presenatation\figures\pr_3hr_max\Fig10_all_rcm_obs_Africa_1998-2008_pr_AMJ_dcyc_time_tr1_gbox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" t="2529" r="45927" b="49618"/>
          <a:stretch/>
        </p:blipFill>
        <p:spPr bwMode="auto">
          <a:xfrm>
            <a:off x="4283969" y="2708920"/>
            <a:ext cx="4536503" cy="408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899593" y="2996952"/>
            <a:ext cx="35283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TRMM3B42 (3-hr, 0.25</a:t>
            </a:r>
            <a:r>
              <a:rPr lang="en-GB" b="1" u="sng" dirty="0"/>
              <a:t>°</a:t>
            </a:r>
            <a:r>
              <a:rPr lang="en-US" b="1" u="sng" dirty="0" smtClean="0"/>
              <a:t>):</a:t>
            </a:r>
          </a:p>
          <a:p>
            <a:r>
              <a:rPr lang="en-US" dirty="0" smtClean="0"/>
              <a:t>Local solar time </a:t>
            </a:r>
            <a:r>
              <a:rPr lang="en-US" dirty="0"/>
              <a:t>of maximum precipitation intensity during the diurnal cycle for </a:t>
            </a:r>
            <a:r>
              <a:rPr lang="en-US" dirty="0" smtClean="0"/>
              <a:t>April-June </a:t>
            </a:r>
            <a:r>
              <a:rPr lang="en-US" dirty="0"/>
              <a:t>(</a:t>
            </a:r>
            <a:r>
              <a:rPr lang="en-US" dirty="0" smtClean="0"/>
              <a:t>2003–2008) near the Lake Victoria in eastern Africa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afternoon maximum over 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late evening-earlier morning  maximum over the Lake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77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397149" y="17463"/>
            <a:ext cx="4767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0000"/>
                </a:solidFill>
              </a:rPr>
              <a:t>Bias correction over Africa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899593" y="657270"/>
            <a:ext cx="81369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WATCH Forcing Data ERA-Interim (</a:t>
            </a:r>
            <a:r>
              <a:rPr lang="en-US" sz="2200" b="1" dirty="0" smtClean="0"/>
              <a:t>WFDEI</a:t>
            </a:r>
            <a:r>
              <a:rPr lang="en-US" sz="2200" dirty="0" smtClean="0"/>
              <a:t>):  3-hr ERA-Interim is interpolated from  about  0.75</a:t>
            </a:r>
            <a:r>
              <a:rPr lang="en-GB" sz="2200" dirty="0"/>
              <a:t>°</a:t>
            </a:r>
            <a:r>
              <a:rPr lang="en-US" sz="2200" dirty="0" smtClean="0"/>
              <a:t> to 0.5</a:t>
            </a:r>
            <a:r>
              <a:rPr lang="en-GB" sz="2200" dirty="0" smtClean="0"/>
              <a:t>° and bias corrected using monthly climatology from CRU or GPCC </a:t>
            </a:r>
            <a:r>
              <a:rPr lang="en-GB" sz="2200" dirty="0"/>
              <a:t>(1979-2012)</a:t>
            </a:r>
            <a:endParaRPr lang="en-GB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only one dataset providing a few daily variables globally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widely used for bias correction of global and regional models</a:t>
            </a:r>
            <a:endParaRPr lang="en-US" sz="2200" dirty="0" smtClean="0"/>
          </a:p>
        </p:txBody>
      </p:sp>
      <p:pic>
        <p:nvPicPr>
          <p:cNvPr id="3074" name="Picture 2" descr="\\winfs-proj\proj\rossby\grigory\Projects\HEALTHY_FUTURES\20140507_D42\figure_dbs\Fig1d_GPCC6_RCA4_EC-EARTH_afr44_1980-2005_pr_OND_DBS4_WFDEI_mean_dif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8789169" cy="291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k 2"/>
          <p:cNvCxnSpPr/>
          <p:nvPr/>
        </p:nvCxnSpPr>
        <p:spPr>
          <a:xfrm>
            <a:off x="971600" y="2492896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ktangel 7"/>
          <p:cNvSpPr/>
          <p:nvPr/>
        </p:nvSpPr>
        <p:spPr>
          <a:xfrm>
            <a:off x="827583" y="5725705"/>
            <a:ext cx="82089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Bias correction of a CORDEX-</a:t>
            </a:r>
            <a:r>
              <a:rPr lang="en-US" sz="2000" dirty="0"/>
              <a:t>A</a:t>
            </a:r>
            <a:r>
              <a:rPr lang="en-US" sz="2000" dirty="0" smtClean="0"/>
              <a:t>frica simulation using the Distribution Based Scaling method (DBS)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WFDEI locally can differ from GPCC6 (edges of the ITCZ rain belt) 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85763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093738" y="17463"/>
            <a:ext cx="32784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0000"/>
                </a:solidFill>
              </a:rPr>
              <a:t>CORDEX initiative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187624" y="620688"/>
            <a:ext cx="7488832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Coordinated Regional Downscaling Experiment</a:t>
            </a:r>
          </a:p>
          <a:p>
            <a:pPr>
              <a:defRPr/>
            </a:pPr>
            <a:r>
              <a:rPr lang="en-GB" sz="2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GB" sz="2200" b="1" dirty="0">
                <a:solidFill>
                  <a:srgbClr val="000000"/>
                </a:solidFill>
              </a:rPr>
              <a:t>sponsored by the World Climate Research </a:t>
            </a:r>
            <a:r>
              <a:rPr lang="en-GB" sz="2200" b="1" dirty="0" smtClean="0">
                <a:solidFill>
                  <a:srgbClr val="000000"/>
                </a:solidFill>
              </a:rPr>
              <a:t>Programme</a:t>
            </a:r>
          </a:p>
          <a:p>
            <a:pPr algn="ctr">
              <a:defRPr/>
            </a:pPr>
            <a:r>
              <a:rPr lang="sv-SE" sz="2200" b="1" dirty="0">
                <a:solidFill>
                  <a:srgbClr val="000000"/>
                </a:solidFill>
              </a:rPr>
              <a:t>http://wcrp-cordex.ipsl.jussieu.fr/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1132135" y="1844824"/>
            <a:ext cx="7904361" cy="242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GB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Coordinate high-resolution Regional Climate </a:t>
            </a:r>
            <a:r>
              <a:rPr lang="en-GB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Modeling</a:t>
            </a:r>
            <a:endParaRPr lang="en-GB" sz="2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15000"/>
              </a:lnSpc>
              <a:buClr>
                <a:srgbClr val="FF0000"/>
              </a:buClr>
              <a:defRPr/>
            </a:pPr>
            <a:r>
              <a:rPr lang="en-GB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en-GB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GB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unified protocols, experiments, format, variables etc.)</a:t>
            </a:r>
          </a:p>
          <a:p>
            <a:pPr marL="342900" indent="-342900">
              <a:lnSpc>
                <a:spcPct val="115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GB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GB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Provide a set of high-resolution Regional Climate Scenarios </a:t>
            </a:r>
          </a:p>
          <a:p>
            <a:pPr>
              <a:lnSpc>
                <a:spcPct val="115000"/>
              </a:lnSpc>
              <a:defRPr/>
            </a:pPr>
            <a:r>
              <a:rPr lang="en-GB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GB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for </a:t>
            </a:r>
            <a:r>
              <a:rPr lang="en-GB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majority of land-regions of the globe</a:t>
            </a:r>
          </a:p>
          <a:p>
            <a:pPr marL="342900" indent="-342900">
              <a:lnSpc>
                <a:spcPct val="115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GB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Make these data </a:t>
            </a:r>
            <a:r>
              <a:rPr lang="en-GB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sets </a:t>
            </a:r>
            <a:r>
              <a:rPr lang="en-GB" sz="22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available</a:t>
            </a:r>
            <a:r>
              <a:rPr lang="en-GB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useable to the impact</a:t>
            </a:r>
          </a:p>
          <a:p>
            <a:pPr>
              <a:lnSpc>
                <a:spcPct val="115000"/>
              </a:lnSpc>
              <a:defRPr/>
            </a:pPr>
            <a:r>
              <a:rPr lang="en-GB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GB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and </a:t>
            </a:r>
            <a:r>
              <a:rPr lang="en-GB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adaptation </a:t>
            </a:r>
            <a:r>
              <a:rPr lang="en-GB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communities</a:t>
            </a:r>
            <a:endParaRPr lang="en-GB" sz="2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1" name="Picture 2" descr="\\winfs-proj\proj\rossby\grigory\Projects\CORDEX\Regions\test_3\Fig4_cordex_domains_antarctica_test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25144"/>
            <a:ext cx="2016000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\\winfs-proj\proj\rossby\grigory\Projects\CORDEX\Regions\test_3\Fig2_cordex_domains_europe_test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25144"/>
            <a:ext cx="2016000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\\winfs-proj\proj\rossby\grigory\Projects\CORDEX\Regions\test_3\Fig3_cordex_domains_asia_test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25144"/>
            <a:ext cx="2016000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\\winfs-proj\proj\rossby\grigory\Projects\CORDEX\Regions\test_3\Fig1_cordex_domains_arctic_test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496" y="4725144"/>
            <a:ext cx="2016000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ktangel 39"/>
          <p:cNvSpPr/>
          <p:nvPr/>
        </p:nvSpPr>
        <p:spPr>
          <a:xfrm>
            <a:off x="1539750" y="4233022"/>
            <a:ext cx="6560642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GB" sz="2400" dirty="0" smtClean="0"/>
              <a:t>13 CORDEX Domains defined ( one more is coming)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402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99592" y="17463"/>
            <a:ext cx="81531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CORDEX: Sampling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sources of uncertainty</a:t>
            </a:r>
          </a:p>
        </p:txBody>
      </p:sp>
      <p:sp>
        <p:nvSpPr>
          <p:cNvPr id="3" name="Oval 16"/>
          <p:cNvSpPr>
            <a:spLocks noChangeArrowheads="1"/>
          </p:cNvSpPr>
          <p:nvPr/>
        </p:nvSpPr>
        <p:spPr bwMode="auto">
          <a:xfrm>
            <a:off x="3276600" y="2651720"/>
            <a:ext cx="2667000" cy="2057400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Uncertainty in</a:t>
            </a:r>
          </a:p>
          <a:p>
            <a:pPr algn="ctr" eaLnBrk="0" hangingPunct="0"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regional climate</a:t>
            </a:r>
          </a:p>
          <a:p>
            <a:pPr algn="ctr" eaLnBrk="0" hangingPunct="0"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projection</a:t>
            </a:r>
          </a:p>
        </p:txBody>
      </p:sp>
      <p:sp>
        <p:nvSpPr>
          <p:cNvPr id="4" name="Oval 17"/>
          <p:cNvSpPr>
            <a:spLocks noChangeArrowheads="1"/>
          </p:cNvSpPr>
          <p:nvPr/>
        </p:nvSpPr>
        <p:spPr bwMode="auto">
          <a:xfrm>
            <a:off x="6705600" y="2600920"/>
            <a:ext cx="2362200" cy="1447800"/>
          </a:xfrm>
          <a:prstGeom prst="ellipse">
            <a:avLst/>
          </a:prstGeom>
          <a:solidFill>
            <a:srgbClr val="99FF99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Emission/</a:t>
            </a:r>
          </a:p>
          <a:p>
            <a:pPr algn="ctr" eaLnBrk="0" hangingPunct="0">
              <a:defRPr/>
            </a:pPr>
            <a:r>
              <a:rPr lang="en-US" sz="24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Concentration</a:t>
            </a:r>
          </a:p>
          <a:p>
            <a:pPr algn="ctr" eaLnBrk="0" hangingPunct="0">
              <a:defRPr/>
            </a:pPr>
            <a:r>
              <a:rPr lang="en-US" sz="24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Scenarios</a:t>
            </a:r>
          </a:p>
        </p:txBody>
      </p:sp>
      <p:sp>
        <p:nvSpPr>
          <p:cNvPr id="5" name="Oval 18"/>
          <p:cNvSpPr>
            <a:spLocks noChangeArrowheads="1"/>
          </p:cNvSpPr>
          <p:nvPr/>
        </p:nvSpPr>
        <p:spPr bwMode="auto">
          <a:xfrm>
            <a:off x="5029200" y="975320"/>
            <a:ext cx="3276600" cy="1447800"/>
          </a:xfrm>
          <a:prstGeom prst="ellipse">
            <a:avLst/>
          </a:prstGeom>
          <a:solidFill>
            <a:srgbClr val="99FF99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Multiple global </a:t>
            </a:r>
          </a:p>
          <a:p>
            <a:pPr algn="ctr" eaLnBrk="0" hangingPunct="0">
              <a:defRPr/>
            </a:pPr>
            <a:r>
              <a:rPr lang="en-US" sz="24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models</a:t>
            </a:r>
          </a:p>
        </p:txBody>
      </p:sp>
      <p:sp>
        <p:nvSpPr>
          <p:cNvPr id="6" name="Oval 19"/>
          <p:cNvSpPr>
            <a:spLocks noChangeArrowheads="1"/>
          </p:cNvSpPr>
          <p:nvPr/>
        </p:nvSpPr>
        <p:spPr bwMode="auto">
          <a:xfrm>
            <a:off x="838200" y="4928195"/>
            <a:ext cx="3276600" cy="1371600"/>
          </a:xfrm>
          <a:prstGeom prst="ellipse">
            <a:avLst/>
          </a:prstGeom>
          <a:solidFill>
            <a:srgbClr val="99FF99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Internal variability</a:t>
            </a:r>
          </a:p>
          <a:p>
            <a:pPr algn="ctr" eaLnBrk="0" hangingPunct="0">
              <a:defRPr/>
            </a:pPr>
            <a:r>
              <a:rPr lang="en-US" sz="24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(Multiple realizations)</a:t>
            </a:r>
          </a:p>
        </p:txBody>
      </p:sp>
      <p:sp>
        <p:nvSpPr>
          <p:cNvPr id="7" name="Oval 20"/>
          <p:cNvSpPr>
            <a:spLocks noChangeArrowheads="1"/>
          </p:cNvSpPr>
          <p:nvPr/>
        </p:nvSpPr>
        <p:spPr bwMode="auto">
          <a:xfrm>
            <a:off x="1371600" y="975320"/>
            <a:ext cx="2971800" cy="1447800"/>
          </a:xfrm>
          <a:prstGeom prst="ellipse">
            <a:avLst/>
          </a:prstGeom>
          <a:solidFill>
            <a:srgbClr val="99FF99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Multiple regional</a:t>
            </a:r>
          </a:p>
          <a:p>
            <a:pPr algn="ctr" eaLnBrk="0" hangingPunct="0">
              <a:defRPr/>
            </a:pPr>
            <a:r>
              <a:rPr lang="en-US" sz="24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models</a:t>
            </a:r>
          </a:p>
        </p:txBody>
      </p:sp>
      <p:sp>
        <p:nvSpPr>
          <p:cNvPr id="8" name="Oval 21"/>
          <p:cNvSpPr>
            <a:spLocks noChangeArrowheads="1"/>
          </p:cNvSpPr>
          <p:nvPr/>
        </p:nvSpPr>
        <p:spPr bwMode="auto">
          <a:xfrm>
            <a:off x="5181600" y="4937720"/>
            <a:ext cx="3581400" cy="1371600"/>
          </a:xfrm>
          <a:prstGeom prst="ellipse">
            <a:avLst/>
          </a:prstGeom>
          <a:solidFill>
            <a:srgbClr val="99FF99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Multiple downscaling</a:t>
            </a:r>
          </a:p>
          <a:p>
            <a:pPr algn="ctr" eaLnBrk="0" hangingPunct="0">
              <a:defRPr/>
            </a:pPr>
            <a:r>
              <a:rPr lang="en-US" sz="24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methods</a:t>
            </a:r>
          </a:p>
        </p:txBody>
      </p:sp>
      <p:sp>
        <p:nvSpPr>
          <p:cNvPr id="9" name="Oval 22"/>
          <p:cNvSpPr>
            <a:spLocks noChangeArrowheads="1"/>
          </p:cNvSpPr>
          <p:nvPr/>
        </p:nvSpPr>
        <p:spPr bwMode="auto">
          <a:xfrm>
            <a:off x="152400" y="2880742"/>
            <a:ext cx="2362200" cy="1447800"/>
          </a:xfrm>
          <a:prstGeom prst="ellipse">
            <a:avLst/>
          </a:prstGeom>
          <a:solidFill>
            <a:srgbClr val="99FF99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Region</a:t>
            </a: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10" name="AutoShape 23"/>
          <p:cNvSpPr>
            <a:spLocks noChangeArrowheads="1"/>
          </p:cNvSpPr>
          <p:nvPr/>
        </p:nvSpPr>
        <p:spPr bwMode="auto">
          <a:xfrm rot="16200000">
            <a:off x="2652712" y="3247033"/>
            <a:ext cx="485775" cy="762000"/>
          </a:xfrm>
          <a:prstGeom prst="downArrow">
            <a:avLst>
              <a:gd name="adj1" fmla="val 50000"/>
              <a:gd name="adj2" fmla="val 39216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1" name="AutoShape 24"/>
          <p:cNvSpPr>
            <a:spLocks noChangeArrowheads="1"/>
          </p:cNvSpPr>
          <p:nvPr/>
        </p:nvSpPr>
        <p:spPr bwMode="auto">
          <a:xfrm rot="5400000">
            <a:off x="6081712" y="3275608"/>
            <a:ext cx="485775" cy="762000"/>
          </a:xfrm>
          <a:prstGeom prst="downArrow">
            <a:avLst>
              <a:gd name="adj1" fmla="val 50000"/>
              <a:gd name="adj2" fmla="val 39216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2" name="AutoShape 25"/>
          <p:cNvSpPr>
            <a:spLocks noChangeArrowheads="1"/>
          </p:cNvSpPr>
          <p:nvPr/>
        </p:nvSpPr>
        <p:spPr bwMode="auto">
          <a:xfrm rot="1402872">
            <a:off x="5181600" y="2194520"/>
            <a:ext cx="485775" cy="685800"/>
          </a:xfrm>
          <a:prstGeom prst="downArrow">
            <a:avLst>
              <a:gd name="adj1" fmla="val 50000"/>
              <a:gd name="adj2" fmla="val 35294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" name="AutoShape 26"/>
          <p:cNvSpPr>
            <a:spLocks noChangeArrowheads="1"/>
          </p:cNvSpPr>
          <p:nvPr/>
        </p:nvSpPr>
        <p:spPr bwMode="auto">
          <a:xfrm rot="9001504">
            <a:off x="5162550" y="4539258"/>
            <a:ext cx="485775" cy="696912"/>
          </a:xfrm>
          <a:prstGeom prst="downArrow">
            <a:avLst>
              <a:gd name="adj1" fmla="val 50000"/>
              <a:gd name="adj2" fmla="val 35866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4" name="AutoShape 27"/>
          <p:cNvSpPr>
            <a:spLocks noChangeArrowheads="1"/>
          </p:cNvSpPr>
          <p:nvPr/>
        </p:nvSpPr>
        <p:spPr bwMode="auto">
          <a:xfrm rot="12149932">
            <a:off x="3551238" y="4474170"/>
            <a:ext cx="485775" cy="688975"/>
          </a:xfrm>
          <a:prstGeom prst="downArrow">
            <a:avLst>
              <a:gd name="adj1" fmla="val 50000"/>
              <a:gd name="adj2" fmla="val 35458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5" name="AutoShape 28"/>
          <p:cNvSpPr>
            <a:spLocks noChangeArrowheads="1"/>
          </p:cNvSpPr>
          <p:nvPr/>
        </p:nvSpPr>
        <p:spPr bwMode="auto">
          <a:xfrm rot="20282875">
            <a:off x="3690938" y="2196108"/>
            <a:ext cx="485775" cy="609600"/>
          </a:xfrm>
          <a:prstGeom prst="downArrow">
            <a:avLst>
              <a:gd name="adj1" fmla="val 50000"/>
              <a:gd name="adj2" fmla="val 31373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5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99592" y="1066800"/>
            <a:ext cx="2667000" cy="1066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sv-SE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Model Evaluation </a:t>
            </a:r>
          </a:p>
          <a:p>
            <a:pPr algn="ctr" eaLnBrk="0" hangingPunct="0"/>
            <a:r>
              <a:rPr lang="en-US" altLang="sv-SE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Framework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865440" y="1066800"/>
            <a:ext cx="2667000" cy="1066800"/>
          </a:xfrm>
          <a:prstGeom prst="rect">
            <a:avLst/>
          </a:prstGeom>
          <a:solidFill>
            <a:srgbClr val="99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sv-SE" sz="2000" dirty="0">
                <a:latin typeface="Arial" charset="0"/>
              </a:rPr>
              <a:t>Climate Projection</a:t>
            </a:r>
          </a:p>
          <a:p>
            <a:pPr algn="ctr" eaLnBrk="0" hangingPunct="0"/>
            <a:r>
              <a:rPr lang="en-US" altLang="sv-SE" sz="2000" dirty="0">
                <a:latin typeface="Arial" charset="0"/>
              </a:rPr>
              <a:t>Framework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547664" y="4038600"/>
            <a:ext cx="2667000" cy="1066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sv-SE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ERA-</a:t>
            </a:r>
            <a:r>
              <a:rPr lang="en-US" altLang="sv-SE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Interim </a:t>
            </a:r>
            <a:endParaRPr lang="en-US" altLang="sv-SE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 eaLnBrk="0" hangingPunct="0"/>
            <a:r>
              <a:rPr lang="en-US" altLang="sv-SE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1989-2008</a:t>
            </a:r>
          </a:p>
          <a:p>
            <a:pPr algn="ctr" eaLnBrk="0" hangingPunct="0"/>
            <a:r>
              <a:rPr lang="en-US" altLang="sv-SE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later: 1979-2010</a:t>
            </a:r>
            <a:endParaRPr lang="en-US" altLang="sv-SE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716016" y="4038600"/>
            <a:ext cx="3554288" cy="1118592"/>
          </a:xfrm>
          <a:prstGeom prst="rect">
            <a:avLst/>
          </a:prstGeom>
          <a:solidFill>
            <a:srgbClr val="99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sv-SE" dirty="0">
                <a:latin typeface="Arial" charset="0"/>
              </a:rPr>
              <a:t>Multiple CMIP6  AOGCMs</a:t>
            </a:r>
          </a:p>
          <a:p>
            <a:pPr algn="ctr" eaLnBrk="0" hangingPunct="0"/>
            <a:r>
              <a:rPr lang="en-US" altLang="sv-SE" dirty="0" smtClean="0">
                <a:latin typeface="Arial" charset="0"/>
              </a:rPr>
              <a:t>Historical (1950-2005)</a:t>
            </a:r>
          </a:p>
          <a:p>
            <a:pPr algn="ctr" eaLnBrk="0" hangingPunct="0"/>
            <a:r>
              <a:rPr lang="en-US" altLang="sv-SE" dirty="0" smtClean="0">
                <a:latin typeface="Arial" charset="0"/>
              </a:rPr>
              <a:t>RCP4.5</a:t>
            </a:r>
            <a:r>
              <a:rPr lang="en-US" altLang="sv-SE" dirty="0">
                <a:latin typeface="Arial" charset="0"/>
              </a:rPr>
              <a:t>, </a:t>
            </a:r>
            <a:r>
              <a:rPr lang="en-US" altLang="sv-SE" dirty="0" smtClean="0">
                <a:latin typeface="Arial" charset="0"/>
              </a:rPr>
              <a:t>RCP8.5 (2006-2100)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476375" y="2708275"/>
            <a:ext cx="6480175" cy="720725"/>
          </a:xfrm>
          <a:prstGeom prst="rect">
            <a:avLst/>
          </a:prstGeom>
          <a:solidFill>
            <a:srgbClr val="FF7C8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sv-SE" dirty="0">
                <a:latin typeface="Arial" charset="0"/>
              </a:rPr>
              <a:t>Multiple regions (Initial focus on Africa)</a:t>
            </a:r>
          </a:p>
          <a:p>
            <a:pPr algn="ctr" eaLnBrk="0" hangingPunct="0"/>
            <a:r>
              <a:rPr lang="en-US" altLang="sv-SE" sz="2000" dirty="0">
                <a:latin typeface="Arial" charset="0"/>
              </a:rPr>
              <a:t>50km resolution (higher in some regions, Europe: </a:t>
            </a:r>
            <a:r>
              <a:rPr lang="en-US" altLang="sv-SE" sz="2000" dirty="0" smtClean="0">
                <a:latin typeface="Arial" charset="0"/>
              </a:rPr>
              <a:t>12km</a:t>
            </a:r>
            <a:r>
              <a:rPr lang="en-US" altLang="sv-SE" sz="2000" dirty="0">
                <a:latin typeface="Arial" charset="0"/>
              </a:rPr>
              <a:t>)</a:t>
            </a:r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1990205" y="2133600"/>
            <a:ext cx="485775" cy="533400"/>
          </a:xfrm>
          <a:prstGeom prst="downArrow">
            <a:avLst>
              <a:gd name="adj1" fmla="val 50000"/>
              <a:gd name="adj2" fmla="val 274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2667000" y="3429000"/>
            <a:ext cx="485775" cy="609600"/>
          </a:xfrm>
          <a:prstGeom prst="downArrow">
            <a:avLst>
              <a:gd name="adj1" fmla="val 50000"/>
              <a:gd name="adj2" fmla="val 274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6956053" y="2133600"/>
            <a:ext cx="485775" cy="533400"/>
          </a:xfrm>
          <a:prstGeom prst="downArrow">
            <a:avLst>
              <a:gd name="adj1" fmla="val 50000"/>
              <a:gd name="adj2" fmla="val 27451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auto">
          <a:xfrm>
            <a:off x="6248400" y="3429000"/>
            <a:ext cx="485775" cy="609600"/>
          </a:xfrm>
          <a:prstGeom prst="downArrow">
            <a:avLst>
              <a:gd name="adj1" fmla="val 50000"/>
              <a:gd name="adj2" fmla="val 31373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8" name="Oval 14"/>
          <p:cNvSpPr>
            <a:spLocks noChangeArrowheads="1"/>
          </p:cNvSpPr>
          <p:nvPr/>
        </p:nvSpPr>
        <p:spPr bwMode="auto">
          <a:xfrm>
            <a:off x="3131840" y="5562600"/>
            <a:ext cx="3429000" cy="1143000"/>
          </a:xfrm>
          <a:prstGeom prst="ellipse">
            <a:avLst/>
          </a:prstGeom>
          <a:solidFill>
            <a:srgbClr val="FFCC66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sv-SE" dirty="0">
                <a:latin typeface="Arial" charset="0"/>
              </a:rPr>
              <a:t>Regional Analysis</a:t>
            </a:r>
          </a:p>
          <a:p>
            <a:pPr algn="ctr" eaLnBrk="0" hangingPunct="0"/>
            <a:r>
              <a:rPr lang="en-US" altLang="sv-SE" dirty="0">
                <a:latin typeface="Arial" charset="0"/>
              </a:rPr>
              <a:t>Regional </a:t>
            </a:r>
            <a:r>
              <a:rPr lang="en-US" altLang="sv-SE" dirty="0" smtClean="0">
                <a:latin typeface="Arial" charset="0"/>
              </a:rPr>
              <a:t>Databanks</a:t>
            </a:r>
          </a:p>
          <a:p>
            <a:pPr algn="ctr" eaLnBrk="0" hangingPunct="0"/>
            <a:r>
              <a:rPr lang="en-US" altLang="sv-SE" b="1" dirty="0" smtClean="0">
                <a:latin typeface="Arial" charset="0"/>
              </a:rPr>
              <a:t>ESGF</a:t>
            </a:r>
            <a:endParaRPr lang="en-US" altLang="sv-SE" b="1" dirty="0">
              <a:latin typeface="Arial" charset="0"/>
            </a:endParaRP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 rot="18265980">
            <a:off x="2386986" y="5063277"/>
            <a:ext cx="485775" cy="976390"/>
          </a:xfrm>
          <a:prstGeom prst="downArrow">
            <a:avLst>
              <a:gd name="adj1" fmla="val 50000"/>
              <a:gd name="adj2" fmla="val 274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1691680" y="-27384"/>
            <a:ext cx="6354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0000"/>
                </a:solidFill>
              </a:rPr>
              <a:t>CORDEX Phase I experiment design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32" name="AutoShape 13"/>
          <p:cNvSpPr>
            <a:spLocks noChangeArrowheads="1"/>
          </p:cNvSpPr>
          <p:nvPr/>
        </p:nvSpPr>
        <p:spPr bwMode="auto">
          <a:xfrm rot="3561770">
            <a:off x="6850431" y="5110057"/>
            <a:ext cx="485775" cy="1009218"/>
          </a:xfrm>
          <a:prstGeom prst="downArrow">
            <a:avLst>
              <a:gd name="adj1" fmla="val 50000"/>
              <a:gd name="adj2" fmla="val 31373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4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1259632" y="25460"/>
            <a:ext cx="75697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0000"/>
                </a:solidFill>
              </a:rPr>
              <a:t>Number of groups in the CORDEX domains</a:t>
            </a:r>
            <a:endParaRPr lang="en-US" sz="2800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650440"/>
              </p:ext>
            </p:extLst>
          </p:nvPr>
        </p:nvGraphicFramePr>
        <p:xfrm>
          <a:off x="1403648" y="764704"/>
          <a:ext cx="7128792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4396"/>
                <a:gridCol w="3564396"/>
              </a:tblGrid>
              <a:tr h="39364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CORDEX domain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~ Number of groups involved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36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Europe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27</a:t>
                      </a:r>
                      <a:endParaRPr lang="en-US" sz="2000" dirty="0"/>
                    </a:p>
                  </a:txBody>
                  <a:tcPr/>
                </a:tc>
              </a:tr>
              <a:tr h="3936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</a:t>
                      </a:r>
                      <a:endParaRPr lang="en-US" sz="2000" dirty="0"/>
                    </a:p>
                  </a:txBody>
                  <a:tcPr/>
                </a:tc>
              </a:tr>
              <a:tr h="3936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Mediterranean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</a:t>
                      </a:r>
                      <a:endParaRPr lang="en-US" sz="2000" dirty="0"/>
                    </a:p>
                  </a:txBody>
                  <a:tcPr/>
                </a:tc>
              </a:tr>
              <a:tr h="3936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Arctic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/>
                </a:tc>
              </a:tr>
              <a:tr h="3936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South America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/>
                </a:tc>
              </a:tr>
              <a:tr h="3936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South East Asia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</a:t>
                      </a:r>
                      <a:endParaRPr lang="en-US" sz="2000" dirty="0"/>
                    </a:p>
                  </a:txBody>
                  <a:tcPr/>
                </a:tc>
              </a:tr>
              <a:tr h="3936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MENA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/>
                </a:tc>
              </a:tr>
              <a:tr h="3936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North America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6-8</a:t>
                      </a:r>
                      <a:endParaRPr lang="en-US" sz="2000" dirty="0"/>
                    </a:p>
                  </a:txBody>
                  <a:tcPr/>
                </a:tc>
              </a:tr>
              <a:tr h="3936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Central America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/>
                </a:tc>
              </a:tr>
              <a:tr h="3936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East Asia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4-5</a:t>
                      </a:r>
                      <a:endParaRPr lang="en-US" sz="2000" dirty="0"/>
                    </a:p>
                  </a:txBody>
                  <a:tcPr/>
                </a:tc>
              </a:tr>
              <a:tr h="3936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Australasia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</a:tr>
              <a:tr h="3936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South Asia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</a:tr>
              <a:tr h="3936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Antarctic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 (+4 groups</a:t>
                      </a:r>
                      <a:r>
                        <a:rPr lang="en-US" sz="2000" baseline="0" dirty="0" smtClean="0"/>
                        <a:t> coming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</a:tr>
              <a:tr h="3936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Central Asia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00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979712" y="17463"/>
            <a:ext cx="5654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0000"/>
                </a:solidFill>
              </a:rPr>
              <a:t>Establishing CORDEX archiving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971600" y="620688"/>
            <a:ext cx="7992888" cy="5863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the first idea was  about </a:t>
            </a:r>
            <a:r>
              <a:rPr lang="en-GB" sz="2200" dirty="0" smtClean="0"/>
              <a:t>data </a:t>
            </a:r>
            <a:r>
              <a:rPr lang="en-GB" sz="2200" dirty="0"/>
              <a:t>portals like in ENSEMBLES (</a:t>
            </a:r>
            <a:r>
              <a:rPr lang="en-GB" sz="2200" dirty="0">
                <a:hlinkClick r:id="rId2"/>
              </a:rPr>
              <a:t>http://ensemblesrt3.dmi.dk/</a:t>
            </a:r>
            <a:r>
              <a:rPr lang="en-GB" sz="2200" dirty="0"/>
              <a:t>) </a:t>
            </a:r>
            <a:endParaRPr lang="en-GB" sz="2200" dirty="0" smtClean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dirty="0" smtClean="0"/>
              <a:t>work </a:t>
            </a:r>
            <a:r>
              <a:rPr lang="en-GB" sz="2200" dirty="0"/>
              <a:t>begun in </a:t>
            </a:r>
            <a:r>
              <a:rPr lang="en-GB" sz="2200" dirty="0" smtClean="0"/>
              <a:t>2009-2010</a:t>
            </a:r>
            <a:r>
              <a:rPr lang="en-GB" sz="2200" dirty="0"/>
              <a:t>;</a:t>
            </a:r>
            <a:r>
              <a:rPr lang="en-GB" sz="2200" dirty="0" smtClean="0"/>
              <a:t> CORDEX specs are built on CMIP5 as much as possible, as well as on experience gained from the NARCCAP and ENSEMBLES projects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dirty="0" smtClean="0"/>
              <a:t>pretty soon </a:t>
            </a:r>
            <a:r>
              <a:rPr lang="en-GB" sz="2200" dirty="0"/>
              <a:t>benefits of </a:t>
            </a:r>
            <a:r>
              <a:rPr lang="en-US" sz="2200" dirty="0"/>
              <a:t>geographically-distributed, </a:t>
            </a:r>
            <a:r>
              <a:rPr lang="en-GB" sz="2200" dirty="0"/>
              <a:t>metadata-based searchable archives </a:t>
            </a:r>
            <a:r>
              <a:rPr lang="en-GB" sz="2200" dirty="0" smtClean="0"/>
              <a:t>as the </a:t>
            </a:r>
            <a:r>
              <a:rPr lang="en-GB" sz="2200" dirty="0"/>
              <a:t>Earth System Grid Federation (ESGF) for CMIP5 become </a:t>
            </a:r>
            <a:r>
              <a:rPr lang="en-GB" sz="2200" dirty="0" smtClean="0"/>
              <a:t>evident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b="1" dirty="0" smtClean="0"/>
              <a:t>the main focus is on ESGF now, although other CORDEX data portals also exist (CORDEX-ESGF was delayed)</a:t>
            </a:r>
          </a:p>
          <a:p>
            <a:pPr>
              <a:spcBef>
                <a:spcPts val="600"/>
              </a:spcBef>
            </a:pPr>
            <a:endParaRPr lang="en-GB" sz="22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u="sng" dirty="0"/>
              <a:t>Med-CORDEX (MED</a:t>
            </a:r>
            <a:r>
              <a:rPr lang="en-GB" sz="2200" u="sng" dirty="0" smtClean="0"/>
              <a:t>): </a:t>
            </a:r>
            <a:r>
              <a:rPr lang="en-GB" sz="2200" dirty="0" smtClean="0"/>
              <a:t> </a:t>
            </a:r>
            <a:r>
              <a:rPr lang="en-GB" sz="2200" dirty="0">
                <a:solidFill>
                  <a:srgbClr val="0000FF"/>
                </a:solidFill>
              </a:rPr>
              <a:t>http://</a:t>
            </a:r>
            <a:r>
              <a:rPr lang="en-GB" sz="2200" dirty="0" err="1" smtClean="0">
                <a:solidFill>
                  <a:srgbClr val="0000FF"/>
                </a:solidFill>
              </a:rPr>
              <a:t>www.medcordex.eu</a:t>
            </a:r>
            <a:endParaRPr lang="en-GB" sz="2200" dirty="0">
              <a:solidFill>
                <a:srgbClr val="0000FF"/>
              </a:solidFill>
            </a:endParaRPr>
          </a:p>
          <a:p>
            <a:pPr marL="8001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200" u="sng" dirty="0" smtClean="0"/>
              <a:t>East Asia CORDEX </a:t>
            </a:r>
            <a:r>
              <a:rPr lang="en-GB" sz="2200" u="sng" dirty="0"/>
              <a:t>(EAS) </a:t>
            </a:r>
            <a:r>
              <a:rPr lang="en-GB" sz="2200" dirty="0" smtClean="0">
                <a:solidFill>
                  <a:srgbClr val="0000FF"/>
                </a:solidFill>
              </a:rPr>
              <a:t>http</a:t>
            </a:r>
            <a:r>
              <a:rPr lang="en-GB" sz="2200" dirty="0">
                <a:solidFill>
                  <a:srgbClr val="0000FF"/>
                </a:solidFill>
              </a:rPr>
              <a:t>://</a:t>
            </a:r>
            <a:r>
              <a:rPr lang="en-GB" sz="2200" dirty="0" err="1">
                <a:solidFill>
                  <a:srgbClr val="0000FF"/>
                </a:solidFill>
              </a:rPr>
              <a:t>cordex-</a:t>
            </a:r>
            <a:r>
              <a:rPr lang="en-GB" sz="2200" dirty="0" err="1" smtClean="0">
                <a:solidFill>
                  <a:srgbClr val="0000FF"/>
                </a:solidFill>
              </a:rPr>
              <a:t>ea.climate.go.kr</a:t>
            </a:r>
            <a:endParaRPr lang="en-GB" sz="2200" dirty="0">
              <a:solidFill>
                <a:srgbClr val="0000FF"/>
              </a:solidFill>
            </a:endParaRPr>
          </a:p>
          <a:p>
            <a:pPr marL="8001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200" u="sng" dirty="0" smtClean="0"/>
              <a:t>South Asia CORDEX </a:t>
            </a:r>
            <a:r>
              <a:rPr lang="en-GB" sz="2200" u="sng" dirty="0"/>
              <a:t>(WAS)</a:t>
            </a:r>
            <a:r>
              <a:rPr lang="en-GB" sz="2200" dirty="0"/>
              <a:t> </a:t>
            </a:r>
            <a:r>
              <a:rPr lang="en-GB" sz="2200" dirty="0" smtClean="0">
                <a:solidFill>
                  <a:srgbClr val="0000FF"/>
                </a:solidFill>
              </a:rPr>
              <a:t>http</a:t>
            </a:r>
            <a:r>
              <a:rPr lang="en-GB" sz="2200" dirty="0">
                <a:solidFill>
                  <a:srgbClr val="0000FF"/>
                </a:solidFill>
              </a:rPr>
              <a:t>://cccr.tropmet.res.in/</a:t>
            </a:r>
            <a:r>
              <a:rPr lang="en-GB" sz="2200" dirty="0" err="1" smtClean="0">
                <a:solidFill>
                  <a:srgbClr val="0000FF"/>
                </a:solidFill>
              </a:rPr>
              <a:t>cordex</a:t>
            </a:r>
            <a:endParaRPr lang="en-GB" sz="2200" dirty="0">
              <a:solidFill>
                <a:srgbClr val="0000FF"/>
              </a:solidFill>
            </a:endParaRPr>
          </a:p>
          <a:p>
            <a:pPr marL="8001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200" u="sng" dirty="0" err="1" smtClean="0"/>
              <a:t>CCCma</a:t>
            </a:r>
            <a:r>
              <a:rPr lang="en-GB" sz="2200" u="sng" dirty="0" smtClean="0"/>
              <a:t> </a:t>
            </a:r>
            <a:r>
              <a:rPr lang="en-GB" sz="2200" u="sng" dirty="0"/>
              <a:t>(Canada</a:t>
            </a:r>
            <a:r>
              <a:rPr lang="en-GB" sz="2200" u="sng" dirty="0" smtClean="0"/>
              <a:t>), only CanRCM4</a:t>
            </a:r>
            <a:r>
              <a:rPr lang="en-GB" sz="2200" dirty="0" smtClean="0">
                <a:solidFill>
                  <a:srgbClr val="0000FF"/>
                </a:solidFill>
              </a:rPr>
              <a:t>  http</a:t>
            </a:r>
            <a:r>
              <a:rPr lang="en-GB" sz="2200" dirty="0">
                <a:solidFill>
                  <a:srgbClr val="0000FF"/>
                </a:solidFill>
              </a:rPr>
              <a:t>://</a:t>
            </a:r>
            <a:r>
              <a:rPr lang="en-GB" sz="2200" dirty="0" err="1" smtClean="0">
                <a:solidFill>
                  <a:srgbClr val="0000FF"/>
                </a:solidFill>
              </a:rPr>
              <a:t>www.cccma.ec.gc.ca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81883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616094" y="17463"/>
            <a:ext cx="37561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smtClean="0"/>
              <a:t>CORDEX-ESGF team</a:t>
            </a:r>
            <a:endParaRPr lang="en-US" sz="2800" b="1" dirty="0"/>
          </a:p>
        </p:txBody>
      </p:sp>
      <p:sp>
        <p:nvSpPr>
          <p:cNvPr id="2" name="Rektangel 1"/>
          <p:cNvSpPr/>
          <p:nvPr/>
        </p:nvSpPr>
        <p:spPr>
          <a:xfrm>
            <a:off x="827584" y="2191504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Martin </a:t>
            </a:r>
            <a:r>
              <a:rPr lang="en-US" sz="2400" dirty="0" err="1"/>
              <a:t>Juckes</a:t>
            </a:r>
            <a:r>
              <a:rPr lang="en-US" sz="2400" dirty="0"/>
              <a:t>  </a:t>
            </a:r>
            <a:r>
              <a:rPr lang="en-US" sz="2400" dirty="0" smtClean="0"/>
              <a:t>and Stephen </a:t>
            </a:r>
            <a:r>
              <a:rPr lang="en-US" sz="2400" dirty="0"/>
              <a:t>Pascoe </a:t>
            </a:r>
            <a:r>
              <a:rPr lang="en-US" sz="2400" dirty="0" smtClean="0"/>
              <a:t>(BADC, </a:t>
            </a:r>
            <a:r>
              <a:rPr lang="en-US" sz="2400" dirty="0"/>
              <a:t>UK</a:t>
            </a:r>
            <a:r>
              <a:rPr lang="en-US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Ole B. Christensen (DMI, Denmark)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Stephanie </a:t>
            </a:r>
            <a:r>
              <a:rPr lang="en-US" sz="2400" dirty="0" err="1" smtClean="0"/>
              <a:t>Legutke</a:t>
            </a:r>
            <a:r>
              <a:rPr lang="en-US" sz="2400" dirty="0"/>
              <a:t> </a:t>
            </a:r>
            <a:r>
              <a:rPr lang="en-US" sz="2400" dirty="0" smtClean="0"/>
              <a:t>and Stephan </a:t>
            </a:r>
            <a:r>
              <a:rPr lang="en-US" sz="2400" dirty="0"/>
              <a:t>Kindermann (DKRZ, Germany)</a:t>
            </a: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Sebastien Denvil (IPSL, France)</a:t>
            </a: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Grigory Nikulin and Michael </a:t>
            </a:r>
            <a:r>
              <a:rPr lang="en-US" sz="2400" dirty="0"/>
              <a:t>Kolax (SMHI, Sweden)</a:t>
            </a: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Prashanth</a:t>
            </a:r>
            <a:r>
              <a:rPr lang="en-US" sz="2400" dirty="0" smtClean="0"/>
              <a:t> </a:t>
            </a:r>
            <a:r>
              <a:rPr lang="en-US" sz="2400" dirty="0" err="1" smtClean="0"/>
              <a:t>Dwarakanath</a:t>
            </a:r>
            <a:r>
              <a:rPr lang="en-US" sz="2400" dirty="0"/>
              <a:t> and </a:t>
            </a:r>
            <a:r>
              <a:rPr lang="en-US" sz="2400" dirty="0" err="1"/>
              <a:t>Torgny</a:t>
            </a:r>
            <a:r>
              <a:rPr lang="en-US" sz="2400" dirty="0"/>
              <a:t> </a:t>
            </a:r>
            <a:r>
              <a:rPr lang="en-US" sz="2400" dirty="0" err="1"/>
              <a:t>Faxén</a:t>
            </a:r>
            <a:r>
              <a:rPr lang="en-US" sz="2400" dirty="0"/>
              <a:t> (NSC-LIU, Sweden</a:t>
            </a:r>
            <a:r>
              <a:rPr lang="en-US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and many more ….</a:t>
            </a:r>
            <a:endParaRPr lang="sv-SE" sz="2400" dirty="0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115616" y="692696"/>
            <a:ext cx="7488832" cy="13849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publication of CORDEX simulations on ESGF is an joint effort of several European groups with coordination by the IS-ENES2 FP7 project </a:t>
            </a:r>
            <a:endParaRPr lang="sv-SE" sz="2200" b="1" dirty="0">
              <a:solidFill>
                <a:srgbClr val="000000"/>
              </a:solidFill>
            </a:endParaRPr>
          </a:p>
        </p:txBody>
      </p:sp>
      <p:pic>
        <p:nvPicPr>
          <p:cNvPr id="2050" name="Picture 2" descr="\\winfs-proj\proj\rossby\grigory\Presentations\20140407_VAMOS_CORDEX_Dominicana\presentation\dm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30"/>
          <a:stretch/>
        </p:blipFill>
        <p:spPr bwMode="auto">
          <a:xfrm>
            <a:off x="8360416" y="5119591"/>
            <a:ext cx="676080" cy="147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winfs-proj\proj\rossby\grigory\Presentations\20140407_VAMOS_CORDEX_Dominicana\presentation\BADC-NCAS-logo-colour-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157192"/>
            <a:ext cx="2923200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winfs-proj\proj\rossby\grigory\Presentations\20140407_VAMOS_CORDEX_Dominicana\presentation\DKRZ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049264"/>
            <a:ext cx="1585161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\\winfs-proj\proj\rossby\grigory\Presentations\20140407_VAMOS_CORDEX_Dominicana\presentation\nsc-liu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4" r="25429"/>
          <a:stretch/>
        </p:blipFill>
        <p:spPr bwMode="auto">
          <a:xfrm>
            <a:off x="971600" y="6000750"/>
            <a:ext cx="2681750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\\winfs-proj\proj\rossby\grigory\Presentations\20140407_VAMOS_CORDEX_Dominicana\presentation\logo_ipsl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11"/>
          <a:stretch/>
        </p:blipFill>
        <p:spPr bwMode="auto">
          <a:xfrm>
            <a:off x="4067944" y="5985368"/>
            <a:ext cx="1838565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\\winfs-proj\proj\rossby\grigory\Presentations\20140407_VAMOS_CORDEX_Dominicana\presentation\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193280"/>
            <a:ext cx="2288432" cy="756000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662" y="6076071"/>
            <a:ext cx="1531411" cy="59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winfs-proj\proj\rossby\grigory\Presentations\20131211_Amman_RICCAR\presentation\nodeInf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2276872"/>
            <a:ext cx="4536503" cy="430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6249123" y="5548064"/>
            <a:ext cx="2694392" cy="584775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http://esgf.org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139952" y="44624"/>
            <a:ext cx="11622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0000"/>
                </a:solidFill>
              </a:rPr>
              <a:t>ESGF 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971599" y="688628"/>
            <a:ext cx="79719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 international collaboration for  </a:t>
            </a:r>
            <a:r>
              <a:rPr lang="en-US" sz="2000" dirty="0" smtClean="0"/>
              <a:t>handling </a:t>
            </a:r>
            <a:r>
              <a:rPr lang="en-US" sz="2000" dirty="0"/>
              <a:t>climate science </a:t>
            </a:r>
            <a:r>
              <a:rPr lang="en-US" sz="2000" dirty="0" smtClean="0"/>
              <a:t>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Peer-To-Peer architecture(p2p): geographically-distributed</a:t>
            </a:r>
            <a:r>
              <a:rPr lang="en-US" sz="2000" dirty="0"/>
              <a:t>, decentralized database </a:t>
            </a:r>
            <a:r>
              <a:rPr lang="en-US" sz="2000" dirty="0" smtClean="0"/>
              <a:t>(many data nodes, no central archive)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metadata-based </a:t>
            </a:r>
            <a:r>
              <a:rPr lang="en-GB" sz="2000" dirty="0" smtClean="0"/>
              <a:t>search (model names, experiments, frequency etc.)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165643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misk">
  <a:themeElements>
    <a:clrScheme name="Anpassat 1">
      <a:dk1>
        <a:srgbClr val="000000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ermisk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mis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SMHI-ppt</Template>
  <TotalTime>4721</TotalTime>
  <Words>1813</Words>
  <Application>Microsoft Macintosh PowerPoint</Application>
  <PresentationFormat>Bildspel på skärmen (4:3)</PresentationFormat>
  <Paragraphs>246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3" baseType="lpstr">
      <vt:lpstr>termisk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SMHI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Nikulin Grigory</dc:creator>
  <cp:lastModifiedBy>Grigory Nikulin</cp:lastModifiedBy>
  <cp:revision>713</cp:revision>
  <dcterms:created xsi:type="dcterms:W3CDTF">2012-03-06T14:19:38Z</dcterms:created>
  <dcterms:modified xsi:type="dcterms:W3CDTF">2014-06-03T10:46:35Z</dcterms:modified>
</cp:coreProperties>
</file>